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12"/>
  </p:notesMasterIdLst>
  <p:handoutMasterIdLst>
    <p:handoutMasterId r:id="rId13"/>
  </p:handoutMasterIdLst>
  <p:sldIdLst>
    <p:sldId id="377" r:id="rId2"/>
    <p:sldId id="382" r:id="rId3"/>
    <p:sldId id="358" r:id="rId4"/>
    <p:sldId id="361" r:id="rId5"/>
    <p:sldId id="363" r:id="rId6"/>
    <p:sldId id="369" r:id="rId7"/>
    <p:sldId id="370" r:id="rId8"/>
    <p:sldId id="376" r:id="rId9"/>
    <p:sldId id="378" r:id="rId10"/>
    <p:sldId id="383" r:id="rId11"/>
  </p:sldIdLst>
  <p:sldSz cx="9144000" cy="5143500" type="screen16x9"/>
  <p:notesSz cx="6858000" cy="9144000"/>
  <p:embeddedFontLst>
    <p:embeddedFont>
      <p:font typeface="한수원 한돋움 Bold" pitchFamily="50" charset="-127"/>
      <p:bold r:id="rId14"/>
    </p:embeddedFont>
    <p:embeddedFont>
      <p:font typeface="한수원 한돋움" pitchFamily="50" charset="-127"/>
      <p:bold r:id="rId15"/>
    </p:embeddedFont>
    <p:embeddedFont>
      <p:font typeface="맑은 고딕" pitchFamily="50" charset="-127"/>
      <p:regular r:id="rId16"/>
      <p:bold r:id="rId17"/>
    </p:embeddedFont>
  </p:embeddedFontLst>
  <p:defaultTextStyle>
    <a:defPPr>
      <a:defRPr lang="ko-KR"/>
    </a:defPPr>
    <a:lvl1pPr marL="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914"/>
    <a:srgbClr val="90C323"/>
    <a:srgbClr val="5E97E1"/>
    <a:srgbClr val="90C320"/>
    <a:srgbClr val="00A0D2"/>
    <a:srgbClr val="C9E0FF"/>
    <a:srgbClr val="8CBEFF"/>
    <a:srgbClr val="B2B2B2"/>
    <a:srgbClr val="93C4ED"/>
    <a:srgbClr val="93B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26" autoAdjust="0"/>
    <p:restoredTop sz="94694" autoAdjust="0"/>
  </p:normalViewPr>
  <p:slideViewPr>
    <p:cSldViewPr>
      <p:cViewPr varScale="1">
        <p:scale>
          <a:sx n="78" d="100"/>
          <a:sy n="78" d="100"/>
        </p:scale>
        <p:origin x="-96" y="-12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14578-7EF3-4727-BD42-39B967B9454B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32C99-96F0-46CD-B58C-814FF01AF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66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F32D-416B-41F8-965B-AFE94DF4D91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2FE0F-61B8-4DB6-9D27-4EDC46824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352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50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453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84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952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39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1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732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9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6" orient="horz" pos="278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orient="horz" pos="4042" userDrawn="1">
          <p15:clr>
            <a:srgbClr val="FBAE40"/>
          </p15:clr>
        </p15:guide>
        <p15:guide id="9" pos="728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. 제작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6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3. 제작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3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36863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74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11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4074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84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3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extLst mod="1">
    <p:ext uri="{DCECCB84-F9BA-43D5-87BE-67443E8EF086}">
      <p15:sldGuideLst xmlns:p15="http://schemas.microsoft.com/office/powerpoint/2012/main" xmlns="">
        <p15:guide id="1" orient="horz" pos="278">
          <p15:clr>
            <a:srgbClr val="FBAE40"/>
          </p15:clr>
        </p15:guide>
        <p15:guide id="2" pos="393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pos="728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01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y0409/210103-Swift-Study/tree/main/210209_FC_SwiftMine/210419_12_1to15_App_AppStMusic/AppleMusicStApp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48431" y="4045894"/>
            <a:ext cx="2517159" cy="376856"/>
            <a:chOff x="4985407" y="3631662"/>
            <a:chExt cx="2517159" cy="37685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xmlns="" id="{AA7311F7-BDB2-4871-A52E-85827F6BBA0C}"/>
                </a:ext>
              </a:extLst>
            </p:cNvPr>
            <p:cNvCxnSpPr/>
            <p:nvPr/>
          </p:nvCxnSpPr>
          <p:spPr>
            <a:xfrm>
              <a:off x="4985407" y="3631662"/>
              <a:ext cx="6096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4607419D-DA91-41E9-BA14-DED2C6883059}"/>
                </a:ext>
              </a:extLst>
            </p:cNvPr>
            <p:cNvSpPr/>
            <p:nvPr/>
          </p:nvSpPr>
          <p:spPr>
            <a:xfrm>
              <a:off x="5000438" y="3708435"/>
              <a:ext cx="2502128" cy="300083"/>
            </a:xfrm>
            <a:prstGeom prst="rect">
              <a:avLst/>
            </a:prstGeom>
            <a:noFill/>
          </p:spPr>
          <p:txBody>
            <a:bodyPr wrap="none" lIns="0" tIns="34290" rIns="0" bIns="34290" rtlCol="0">
              <a:noAutofit/>
            </a:bodyPr>
            <a:lstStyle/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Presenter Ye Jin-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hee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" pitchFamily="50" charset="-127"/>
                <a:ea typeface="한수원 한돋움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448431" y="1234878"/>
            <a:ext cx="3651962" cy="1513141"/>
            <a:chOff x="6603999" y="1078682"/>
            <a:chExt cx="4869282" cy="20175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04C1FE0-6BEB-44C5-B4B9-1755F444F838}"/>
                </a:ext>
              </a:extLst>
            </p:cNvPr>
            <p:cNvSpPr txBox="1"/>
            <p:nvPr/>
          </p:nvSpPr>
          <p:spPr>
            <a:xfrm>
              <a:off x="6603999" y="1078682"/>
              <a:ext cx="2956365" cy="615553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en-US" altLang="ko-KR" sz="23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AVFoundation</a:t>
              </a:r>
              <a:r>
                <a:rPr lang="en-US" altLang="ko-KR" sz="2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+</a:t>
              </a:r>
            </a:p>
            <a:p>
              <a:r>
                <a:rPr lang="en-US" altLang="ko-KR" sz="2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Dark </a:t>
              </a:r>
              <a:r>
                <a:rPr lang="en-US" altLang="ko-KR" sz="2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Mode</a:t>
              </a:r>
              <a:endParaRPr lang="ko-KR" altLang="en-US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704C1FE0-6BEB-44C5-B4B9-1755F444F838}"/>
                </a:ext>
              </a:extLst>
            </p:cNvPr>
            <p:cNvSpPr txBox="1"/>
            <p:nvPr/>
          </p:nvSpPr>
          <p:spPr>
            <a:xfrm>
              <a:off x="6603999" y="2131836"/>
              <a:ext cx="4869282" cy="964366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ko-KR" altLang="en-US" sz="4100" dirty="0" smtClean="0">
                  <a:ln w="6350">
                    <a:noFill/>
                    <a:prstDash val="solid"/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애플</a:t>
              </a: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스타일</a:t>
              </a:r>
              <a: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/>
              </a:r>
              <a:b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</a:b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뮤직 앱 제작</a:t>
              </a:r>
              <a:endParaRPr lang="en-US" altLang="ko-KR" sz="4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22"/>
          <a:stretch/>
        </p:blipFill>
        <p:spPr>
          <a:xfrm>
            <a:off x="0" y="411510"/>
            <a:ext cx="3275856" cy="4136462"/>
          </a:xfrm>
          <a:prstGeom prst="rect">
            <a:avLst/>
          </a:prstGeom>
          <a:effectLst>
            <a:innerShdw blurRad="139700" dist="114300" dir="13500000">
              <a:prstClr val="black">
                <a:alpha val="9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7410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5898757E-EC0B-47E5-9EA1-43BA79ABA10A}"/>
              </a:ext>
            </a:extLst>
          </p:cNvPr>
          <p:cNvSpPr/>
          <p:nvPr/>
        </p:nvSpPr>
        <p:spPr>
          <a:xfrm>
            <a:off x="2555776" y="2264904"/>
            <a:ext cx="4032448" cy="2107046"/>
          </a:xfrm>
          <a:prstGeom prst="rect">
            <a:avLst/>
          </a:prstGeom>
          <a:noFill/>
        </p:spPr>
        <p:txBody>
          <a:bodyPr wrap="square" lIns="68579" tIns="34289" rIns="68579" bIns="34289" rtlCol="0">
            <a:noAutofit/>
          </a:bodyPr>
          <a:lstStyle/>
          <a:p>
            <a:pPr algn="ctr">
              <a:lnSpc>
                <a:spcPct val="125000"/>
              </a:lnSpc>
              <a:spcAft>
                <a:spcPts val="1200"/>
              </a:spcAf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앱 기능 확장 및 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구현</a:t>
            </a:r>
            <a:endParaRPr lang="en-US" altLang="ko-KR" sz="2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  <a:p>
            <a:pPr algn="ctr">
              <a:lnSpc>
                <a:spcPct val="125000"/>
              </a:lnSpc>
              <a:spcAft>
                <a:spcPts val="1200"/>
              </a:spcAft>
            </a:pPr>
            <a:r>
              <a:rPr lang="ko-KR" altLang="en-US" sz="1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앱을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위젯으로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 확장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: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홈 화면에서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위젯으로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 사용하여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접근성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 향상</a:t>
            </a:r>
          </a:p>
          <a:p>
            <a:pPr algn="ctr">
              <a:lnSpc>
                <a:spcPct val="125000"/>
              </a:lnSpc>
              <a:spcAft>
                <a:spcPts val="1200"/>
              </a:spcAft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system color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외 색상으로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다크모드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대응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되도록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한다면 시각적으로 더 풍부해질 것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C6F9878-777C-4CD4-9613-851CABCDFC3E}"/>
              </a:ext>
            </a:extLst>
          </p:cNvPr>
          <p:cNvSpPr txBox="1"/>
          <p:nvPr/>
        </p:nvSpPr>
        <p:spPr>
          <a:xfrm>
            <a:off x="3031194" y="633979"/>
            <a:ext cx="3081613" cy="761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논의 및 고찰</a:t>
            </a:r>
          </a:p>
        </p:txBody>
      </p:sp>
    </p:spTree>
    <p:extLst>
      <p:ext uri="{BB962C8B-B14F-4D97-AF65-F5344CB8AC3E}">
        <p14:creationId xmlns:p14="http://schemas.microsoft.com/office/powerpoint/2010/main" val="86180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04C1FE0-6BEB-44C5-B4B9-1755F444F838}"/>
              </a:ext>
            </a:extLst>
          </p:cNvPr>
          <p:cNvSpPr txBox="1"/>
          <p:nvPr/>
        </p:nvSpPr>
        <p:spPr>
          <a:xfrm>
            <a:off x="508525" y="63494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r>
              <a:rPr lang="en-US" altLang="ko-KR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 Bold" pitchFamily="50" charset="-127"/>
                <a:ea typeface="한수원 한돋움 Bold" pitchFamily="50" charset="-127"/>
              </a:rPr>
              <a:t>INDEX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A7311F7-BDB2-4871-A52E-85827F6BBA0C}"/>
              </a:ext>
            </a:extLst>
          </p:cNvPr>
          <p:cNvCxnSpPr/>
          <p:nvPr/>
        </p:nvCxnSpPr>
        <p:spPr>
          <a:xfrm>
            <a:off x="540933" y="1779662"/>
            <a:ext cx="609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4607419D-DA91-41E9-BA14-DED2C6883059}"/>
              </a:ext>
            </a:extLst>
          </p:cNvPr>
          <p:cNvSpPr/>
          <p:nvPr/>
        </p:nvSpPr>
        <p:spPr>
          <a:xfrm>
            <a:off x="540934" y="1891971"/>
            <a:ext cx="1870826" cy="854078"/>
          </a:xfrm>
          <a:prstGeom prst="rect">
            <a:avLst/>
          </a:prstGeom>
          <a:noFill/>
        </p:spPr>
        <p:txBody>
          <a:bodyPr wrap="square" lIns="0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AVFoundation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+</a:t>
            </a:r>
            <a:b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Dark Mode</a:t>
            </a:r>
            <a:b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애플 스타일 뮤직 </a:t>
            </a:r>
            <a:r>
              <a:rPr lang="ko-KR" altLang="en-US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앱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제작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847182" y="1563638"/>
            <a:ext cx="2397227" cy="518144"/>
            <a:chOff x="5847181" y="1189510"/>
            <a:chExt cx="2397227" cy="518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79E4D4CF-E815-4434-98D1-D205C55FA41F}"/>
                </a:ext>
              </a:extLst>
            </p:cNvPr>
            <p:cNvSpPr/>
            <p:nvPr/>
          </p:nvSpPr>
          <p:spPr>
            <a:xfrm>
              <a:off x="5847181" y="1189510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제작개요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00ED8BB9-3121-4110-8B98-9D680221AE12}"/>
                </a:ext>
              </a:extLst>
            </p:cNvPr>
            <p:cNvSpPr/>
            <p:nvPr/>
          </p:nvSpPr>
          <p:spPr>
            <a:xfrm>
              <a:off x="7616901" y="1189510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01</a:t>
              </a:r>
              <a:endParaRPr lang="ko-KR" altLang="en-US" sz="3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47182" y="2375033"/>
            <a:ext cx="2397227" cy="518144"/>
            <a:chOff x="5847181" y="1891588"/>
            <a:chExt cx="2397227" cy="5181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71E05397-CBA0-4CD3-BDA0-ECCF9AD60C5A}"/>
                </a:ext>
              </a:extLst>
            </p:cNvPr>
            <p:cNvSpPr/>
            <p:nvPr/>
          </p:nvSpPr>
          <p:spPr>
            <a:xfrm>
              <a:off x="5847181" y="1891588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개발 및 구현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00ED8BB9-3121-4110-8B98-9D680221AE12}"/>
                </a:ext>
              </a:extLst>
            </p:cNvPr>
            <p:cNvSpPr/>
            <p:nvPr/>
          </p:nvSpPr>
          <p:spPr>
            <a:xfrm>
              <a:off x="7616901" y="1891588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47182" y="3186428"/>
            <a:ext cx="2397227" cy="518144"/>
            <a:chOff x="5847181" y="2593666"/>
            <a:chExt cx="2397227" cy="5181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137EA967-CEA9-44DE-9294-0D152AA293B8}"/>
                </a:ext>
              </a:extLst>
            </p:cNvPr>
            <p:cNvSpPr/>
            <p:nvPr/>
          </p:nvSpPr>
          <p:spPr>
            <a:xfrm>
              <a:off x="5847181" y="2593666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영상 및 </a:t>
              </a:r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관리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00ED8BB9-3121-4110-8B98-9D680221AE12}"/>
                </a:ext>
              </a:extLst>
            </p:cNvPr>
            <p:cNvSpPr/>
            <p:nvPr/>
          </p:nvSpPr>
          <p:spPr>
            <a:xfrm>
              <a:off x="7544893" y="2593666"/>
              <a:ext cx="69951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03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847182" y="3997822"/>
            <a:ext cx="2397227" cy="518144"/>
            <a:chOff x="5847181" y="3295744"/>
            <a:chExt cx="2397227" cy="5181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A7B5F3E0-8716-4DBC-9C00-68995BAFCA3B}"/>
                </a:ext>
              </a:extLst>
            </p:cNvPr>
            <p:cNvSpPr/>
            <p:nvPr/>
          </p:nvSpPr>
          <p:spPr>
            <a:xfrm>
              <a:off x="5847181" y="3295744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논의 및 고찰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00ED8BB9-3121-4110-8B98-9D680221AE12}"/>
                </a:ext>
              </a:extLst>
            </p:cNvPr>
            <p:cNvSpPr/>
            <p:nvPr/>
          </p:nvSpPr>
          <p:spPr>
            <a:xfrm>
              <a:off x="7447203" y="3295744"/>
              <a:ext cx="79720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04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104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105025" y="1631706"/>
            <a:ext cx="4834313" cy="685478"/>
            <a:chOff x="757583" y="1544935"/>
            <a:chExt cx="4834313" cy="68547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83" y="1544935"/>
              <a:ext cx="685478" cy="685478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1784398" y="1563638"/>
              <a:ext cx="3807498" cy="648072"/>
              <a:chOff x="1784398" y="1635646"/>
              <a:chExt cx="3807498" cy="648072"/>
            </a:xfrm>
          </p:grpSpPr>
          <p:sp>
            <p:nvSpPr>
              <p:cNvPr id="34" name="왼쪽 대괄호 33"/>
              <p:cNvSpPr/>
              <p:nvPr/>
            </p:nvSpPr>
            <p:spPr>
              <a:xfrm>
                <a:off x="1784398" y="1635646"/>
                <a:ext cx="144016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왼쪽 대괄호 34"/>
              <p:cNvSpPr/>
              <p:nvPr/>
            </p:nvSpPr>
            <p:spPr>
              <a:xfrm flipH="1">
                <a:off x="5384798" y="1635646"/>
                <a:ext cx="207098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923951" y="1665902"/>
                <a:ext cx="35283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음악파일에 접근하여 </a:t>
                </a:r>
                <a: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metadata</a:t>
                </a:r>
                <a:b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</a:b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내용으로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컬렉션 뷰 내용 갱신</a:t>
                </a: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2095500" y="2750535"/>
            <a:ext cx="4843839" cy="704528"/>
            <a:chOff x="748058" y="2689634"/>
            <a:chExt cx="4843839" cy="704528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58" y="2689634"/>
              <a:ext cx="704528" cy="704528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38" name="왼쪽 대괄호 37"/>
            <p:cNvSpPr/>
            <p:nvPr/>
          </p:nvSpPr>
          <p:spPr>
            <a:xfrm>
              <a:off x="1784398" y="2721514"/>
              <a:ext cx="144016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 대괄호 38"/>
            <p:cNvSpPr/>
            <p:nvPr/>
          </p:nvSpPr>
          <p:spPr>
            <a:xfrm flipH="1">
              <a:off x="5384798" y="2721514"/>
              <a:ext cx="207098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16853" y="2755261"/>
              <a:ext cx="38750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AVFoundation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, </a:t>
              </a:r>
              <a:r>
                <a:rPr lang="en-US" altLang="ko-KR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AVPlayer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사용하여 음악 재생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,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정지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, seeking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구현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116609" y="3884191"/>
            <a:ext cx="4822729" cy="662310"/>
            <a:chOff x="769167" y="3797420"/>
            <a:chExt cx="4822729" cy="662310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167" y="3797420"/>
              <a:ext cx="662310" cy="662310"/>
            </a:xfrm>
            <a:prstGeom prst="rect">
              <a:avLst/>
            </a:prstGeom>
            <a:noFill/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42" name="왼쪽 대괄호 41"/>
            <p:cNvSpPr/>
            <p:nvPr/>
          </p:nvSpPr>
          <p:spPr>
            <a:xfrm>
              <a:off x="1784398" y="3804539"/>
              <a:ext cx="144016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왼쪽 대괄호 42"/>
            <p:cNvSpPr/>
            <p:nvPr/>
          </p:nvSpPr>
          <p:spPr>
            <a:xfrm flipH="1">
              <a:off x="5384798" y="3804539"/>
              <a:ext cx="207098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923951" y="3827534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다크모드를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구현하여 어두운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환경에서의 사용자경험을 향상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3976006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2905438" y="411511"/>
            <a:ext cx="1550104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메인화면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121051" y="1317962"/>
            <a:ext cx="6901898" cy="2850544"/>
            <a:chOff x="1584168" y="1228725"/>
            <a:chExt cx="6265373" cy="2587654"/>
          </a:xfrm>
        </p:grpSpPr>
        <p:grpSp>
          <p:nvGrpSpPr>
            <p:cNvPr id="8" name="그룹 7"/>
            <p:cNvGrpSpPr/>
            <p:nvPr/>
          </p:nvGrpSpPr>
          <p:grpSpPr>
            <a:xfrm>
              <a:off x="1584168" y="1580828"/>
              <a:ext cx="5064282" cy="2235551"/>
              <a:chOff x="2830498" y="984271"/>
              <a:chExt cx="5064282" cy="2235551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b="39146"/>
              <a:stretch/>
            </p:blipFill>
            <p:spPr>
              <a:xfrm>
                <a:off x="2830498" y="984271"/>
                <a:ext cx="5059494" cy="2235551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2997199" y="1936750"/>
                <a:ext cx="4897581" cy="1283072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6653906" y="1228725"/>
              <a:ext cx="1195635" cy="2587654"/>
              <a:chOff x="7399288" y="1605995"/>
              <a:chExt cx="1406874" cy="3044829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9288" y="1605995"/>
                <a:ext cx="1406874" cy="3044829"/>
              </a:xfrm>
              <a:prstGeom prst="roundRect">
                <a:avLst>
                  <a:gd name="adj" fmla="val 4480"/>
                </a:avLst>
              </a:prstGeom>
              <a:effectLst>
                <a:outerShdw blurRad="228600" dist="50800" dir="624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직사각형 17"/>
              <p:cNvSpPr/>
              <p:nvPr/>
            </p:nvSpPr>
            <p:spPr>
              <a:xfrm flipH="1">
                <a:off x="7461250" y="2838450"/>
                <a:ext cx="1263650" cy="160655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2051720" y="4299942"/>
            <a:ext cx="504056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182563" indent="-182563" algn="ctr">
              <a:spcAft>
                <a:spcPts val="400"/>
              </a:spcAft>
              <a:buFont typeface="+mj-lt"/>
              <a:buAutoNum type="arabicPeriod"/>
            </a:pPr>
            <a:r>
              <a:rPr lang="en-US" altLang="ko-KR" sz="1300" b="1" dirty="0" smtClean="0"/>
              <a:t>cell</a:t>
            </a:r>
            <a:r>
              <a:rPr lang="ko-KR" altLang="en-US" sz="1300" b="1" dirty="0" smtClean="0"/>
              <a:t>을 </a:t>
            </a:r>
            <a:r>
              <a:rPr lang="en-US" altLang="ko-KR" sz="1300" b="1" dirty="0" err="1"/>
              <a:t>TrackCollectionViewcell</a:t>
            </a:r>
            <a:r>
              <a:rPr lang="en-US" altLang="ko-KR" sz="1300" b="1" dirty="0"/>
              <a:t> </a:t>
            </a:r>
            <a:r>
              <a:rPr lang="ko-KR" altLang="en-US" sz="1300" b="1" dirty="0" smtClean="0"/>
              <a:t>형식의 </a:t>
            </a:r>
            <a:r>
              <a:rPr lang="ko-KR" altLang="en-US" sz="1300" b="1" dirty="0" err="1" smtClean="0"/>
              <a:t>재사용셀로</a:t>
            </a:r>
            <a:r>
              <a:rPr lang="ko-KR" altLang="en-US" sz="1300" b="1" dirty="0" smtClean="0"/>
              <a:t> 정의</a:t>
            </a:r>
            <a:endParaRPr lang="en-US" altLang="ko-KR" sz="1300" b="1" dirty="0" smtClean="0"/>
          </a:p>
          <a:p>
            <a:pPr marL="182563" indent="-182563" algn="ctr">
              <a:spcAft>
                <a:spcPts val="400"/>
              </a:spcAft>
              <a:buFont typeface="+mj-lt"/>
              <a:buAutoNum type="arabicPeriod"/>
            </a:pPr>
            <a:r>
              <a:rPr lang="en-US" altLang="ko-KR" sz="1300" b="1" dirty="0" smtClean="0"/>
              <a:t>cell</a:t>
            </a:r>
            <a:r>
              <a:rPr lang="ko-KR" altLang="en-US" sz="1300" b="1" dirty="0" smtClean="0"/>
              <a:t>의 </a:t>
            </a:r>
            <a:r>
              <a:rPr lang="en-US" altLang="ko-KR" sz="1300" b="1" dirty="0" smtClean="0"/>
              <a:t>UI</a:t>
            </a:r>
            <a:r>
              <a:rPr lang="ko-KR" altLang="en-US" sz="1300" b="1" dirty="0" smtClean="0"/>
              <a:t>를 </a:t>
            </a:r>
            <a:r>
              <a:rPr lang="ko-KR" altLang="en-US" sz="1300" b="1" dirty="0" err="1" smtClean="0"/>
              <a:t>트랙정보로</a:t>
            </a:r>
            <a:r>
              <a:rPr lang="ko-KR" altLang="en-US" sz="1300" b="1" dirty="0" smtClean="0"/>
              <a:t> 업데이트</a:t>
            </a:r>
            <a:endParaRPr lang="en-US" altLang="ko-KR" sz="1300" b="1" dirty="0" smtClean="0"/>
          </a:p>
        </p:txBody>
      </p:sp>
    </p:spTree>
    <p:extLst>
      <p:ext uri="{BB962C8B-B14F-4D97-AF65-F5344CB8AC3E}">
        <p14:creationId xmlns:p14="http://schemas.microsoft.com/office/powerpoint/2010/main" val="150138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19075" y="1201220"/>
            <a:ext cx="8534400" cy="3942280"/>
            <a:chOff x="333000" y="1426510"/>
            <a:chExt cx="8291862" cy="3830244"/>
          </a:xfrm>
        </p:grpSpPr>
        <p:sp>
          <p:nvSpPr>
            <p:cNvPr id="22" name="TextBox 21"/>
            <p:cNvSpPr txBox="1"/>
            <p:nvPr/>
          </p:nvSpPr>
          <p:spPr>
            <a:xfrm>
              <a:off x="3176413" y="3650505"/>
              <a:ext cx="5040560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400" b="1" dirty="0" smtClean="0"/>
                <a:t>각 셀 클릭 시 </a:t>
              </a:r>
              <a:r>
                <a:rPr lang="en-US" altLang="ko-KR" sz="1400" b="1" dirty="0" smtClean="0"/>
                <a:t>Player</a:t>
              </a:r>
              <a:r>
                <a:rPr lang="ko-KR" altLang="en-US" sz="1400" b="1" dirty="0"/>
                <a:t>뷰컨트롤러를 </a:t>
              </a:r>
              <a:r>
                <a:rPr lang="ko-KR" alt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띄움 </a:t>
              </a:r>
              <a:endParaRPr lang="en-US" altLang="ko-KR" sz="1400" b="1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82563" lvl="2" indent="-182563">
                <a:spcAft>
                  <a:spcPts val="400"/>
                </a:spcAft>
                <a:buFont typeface="+mj-lt"/>
                <a:buAutoNum type="arabicPeriod"/>
              </a:pPr>
              <a:r>
                <a:rPr lang="en-US" altLang="ko-KR" sz="1200" b="1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playerVC</a:t>
              </a:r>
              <a:r>
                <a:rPr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en-US" altLang="ko-KR" sz="1200" b="1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: </a:t>
              </a:r>
              <a:r>
                <a:rPr lang="en-US" altLang="ko-KR" sz="1200" b="1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PlayerViewController</a:t>
              </a: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로 형 변환 후 할당</a:t>
              </a:r>
              <a:endPara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  <a:p>
              <a:pPr marL="182563" lvl="2" indent="-182563">
                <a:spcAft>
                  <a:spcPts val="400"/>
                </a:spcAft>
                <a:buFont typeface="+mj-lt"/>
                <a:buAutoNum type="arabicPeriod"/>
              </a:pP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선택한 </a:t>
              </a:r>
              <a:r>
                <a:rPr lang="en-US" altLang="ko-KR" sz="1200" b="1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indexPath</a:t>
              </a: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의 </a:t>
              </a:r>
              <a:r>
                <a:rPr lang="ko-KR" altLang="en-US" sz="1200" b="1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정보로 </a:t>
              </a:r>
              <a:r>
                <a:rPr lang="en-US" altLang="ko-KR" sz="1200" b="1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playerVC</a:t>
              </a:r>
              <a:r>
                <a:rPr lang="ko-KR" altLang="en-US" sz="1200" b="1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의 현재 아이템을 교체</a:t>
              </a:r>
              <a:endPara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t="67410" r="13536" b="516"/>
            <a:stretch/>
          </p:blipFill>
          <p:spPr>
            <a:xfrm>
              <a:off x="3100214" y="1967940"/>
              <a:ext cx="5524648" cy="1487992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30" name="그룹 29"/>
            <p:cNvGrpSpPr/>
            <p:nvPr/>
          </p:nvGrpSpPr>
          <p:grpSpPr>
            <a:xfrm>
              <a:off x="333000" y="1426510"/>
              <a:ext cx="2514773" cy="3830244"/>
              <a:chOff x="6576059" y="1325219"/>
              <a:chExt cx="2169911" cy="3304986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6576059" y="1325219"/>
                <a:ext cx="1588271" cy="3190746"/>
                <a:chOff x="6675119" y="1325219"/>
                <a:chExt cx="1588271" cy="3190746"/>
              </a:xfrm>
            </p:grpSpPr>
            <p:sp>
              <p:nvSpPr>
                <p:cNvPr id="27" name="직사각형 26"/>
                <p:cNvSpPr/>
                <p:nvPr/>
              </p:nvSpPr>
              <p:spPr>
                <a:xfrm>
                  <a:off x="6736990" y="1325219"/>
                  <a:ext cx="1526400" cy="3063600"/>
                </a:xfrm>
                <a:prstGeom prst="rect">
                  <a:avLst/>
                </a:prstGeom>
                <a:blipFill dpi="0" rotWithShape="1">
                  <a:blip r:embed="rId4">
                    <a:alphaModFix amt="48000"/>
                  </a:blip>
                  <a:srcRect/>
                  <a:stretch>
                    <a:fillRect l="8" r="8"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 rot="10800000">
                  <a:off x="6675119" y="2958502"/>
                  <a:ext cx="1558701" cy="1557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86000">
                      <a:schemeClr val="bg1"/>
                    </a:gs>
                  </a:gsLst>
                  <a:lin ang="162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8866" y="1779662"/>
                <a:ext cx="1317104" cy="2850543"/>
              </a:xfrm>
              <a:prstGeom prst="roundRect">
                <a:avLst>
                  <a:gd name="adj" fmla="val 4480"/>
                </a:avLst>
              </a:prstGeom>
              <a:effectLst>
                <a:outerShdw blurRad="228600" dist="50800" dir="624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2905438" y="411511"/>
            <a:ext cx="2197718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플레이어화면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23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92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785030" y="1340290"/>
            <a:ext cx="4759112" cy="2982277"/>
            <a:chOff x="1115616" y="1168707"/>
            <a:chExt cx="4759112" cy="2982277"/>
          </a:xfrm>
        </p:grpSpPr>
        <p:grpSp>
          <p:nvGrpSpPr>
            <p:cNvPr id="16" name="그룹 15"/>
            <p:cNvGrpSpPr/>
            <p:nvPr/>
          </p:nvGrpSpPr>
          <p:grpSpPr>
            <a:xfrm>
              <a:off x="1115616" y="1168707"/>
              <a:ext cx="4759112" cy="2982277"/>
              <a:chOff x="1115616" y="1168707"/>
              <a:chExt cx="4759112" cy="2982277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115616" y="1168707"/>
                <a:ext cx="4759112" cy="2982277"/>
                <a:chOff x="3706894" y="2463669"/>
                <a:chExt cx="4864610" cy="3048387"/>
              </a:xfrm>
            </p:grpSpPr>
            <p:grpSp>
              <p:nvGrpSpPr>
                <p:cNvPr id="4" name="그룹 3"/>
                <p:cNvGrpSpPr/>
                <p:nvPr/>
              </p:nvGrpSpPr>
              <p:grpSpPr>
                <a:xfrm>
                  <a:off x="3706895" y="2463669"/>
                  <a:ext cx="4864609" cy="3048387"/>
                  <a:chOff x="3706895" y="2463669"/>
                  <a:chExt cx="4864609" cy="3048387"/>
                </a:xfrm>
              </p:grpSpPr>
              <p:pic>
                <p:nvPicPr>
                  <p:cNvPr id="13" name="그림 12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5450" r="12718" b="93834"/>
                  <a:stretch/>
                </p:blipFill>
                <p:spPr>
                  <a:xfrm>
                    <a:off x="3706895" y="2463669"/>
                    <a:ext cx="4864608" cy="99457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  <p:pic>
                <p:nvPicPr>
                  <p:cNvPr id="18" name="그림 17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14420" r="12718" b="71523"/>
                  <a:stretch/>
                </p:blipFill>
                <p:spPr>
                  <a:xfrm>
                    <a:off x="3706896" y="2563126"/>
                    <a:ext cx="4864608" cy="1953741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  <p:pic>
                <p:nvPicPr>
                  <p:cNvPr id="15" name="그림 14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42421" r="11731" b="50300"/>
                  <a:stretch/>
                </p:blipFill>
                <p:spPr>
                  <a:xfrm>
                    <a:off x="3707904" y="4511899"/>
                    <a:ext cx="4863600" cy="1000157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</p:grpSp>
            <p:sp>
              <p:nvSpPr>
                <p:cNvPr id="7" name="직사각형 6"/>
                <p:cNvSpPr/>
                <p:nvPr/>
              </p:nvSpPr>
              <p:spPr>
                <a:xfrm>
                  <a:off x="3706894" y="2463669"/>
                  <a:ext cx="4864609" cy="3048387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7" name="직사각형 26"/>
              <p:cNvSpPr/>
              <p:nvPr/>
            </p:nvSpPr>
            <p:spPr>
              <a:xfrm flipH="1">
                <a:off x="1549478" y="1826130"/>
                <a:ext cx="4325245" cy="132982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flipH="1">
                <a:off x="1549477" y="3168650"/>
                <a:ext cx="4325245" cy="979279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655961" y="3484339"/>
              <a:ext cx="108000" cy="336600"/>
              <a:chOff x="1655961" y="3484339"/>
              <a:chExt cx="108000" cy="336600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1655961" y="3484339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500" b="1" dirty="0" smtClean="0"/>
                  <a:t>1</a:t>
                </a:r>
                <a:endParaRPr lang="ko-KR" altLang="en-US" sz="500" b="1" dirty="0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1655961" y="3598639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500" b="1" dirty="0"/>
                  <a:t>2</a:t>
                </a:r>
                <a:endParaRPr lang="ko-KR" altLang="en-US" sz="500" b="1" dirty="0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1655961" y="3712939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500" b="1" dirty="0" smtClean="0"/>
                  <a:t>3</a:t>
                </a:r>
                <a:endParaRPr lang="ko-KR" altLang="en-US" sz="500" b="1" dirty="0"/>
              </a:p>
            </p:txBody>
          </p:sp>
        </p:grpSp>
      </p:grpSp>
      <p:grpSp>
        <p:nvGrpSpPr>
          <p:cNvPr id="70" name="그룹 69"/>
          <p:cNvGrpSpPr/>
          <p:nvPr/>
        </p:nvGrpSpPr>
        <p:grpSpPr>
          <a:xfrm>
            <a:off x="484878" y="1316097"/>
            <a:ext cx="1128887" cy="1201648"/>
            <a:chOff x="338113" y="1316097"/>
            <a:chExt cx="1128887" cy="1201648"/>
          </a:xfrm>
        </p:grpSpPr>
        <p:sp>
          <p:nvSpPr>
            <p:cNvPr id="22" name="TextBox 21"/>
            <p:cNvSpPr txBox="1"/>
            <p:nvPr/>
          </p:nvSpPr>
          <p:spPr>
            <a:xfrm>
              <a:off x="338113" y="1563638"/>
              <a:ext cx="1128887" cy="95410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400" b="1" dirty="0" err="1" smtClean="0"/>
                <a:t>뷰로드</a:t>
              </a:r>
              <a:r>
                <a:rPr lang="ko-KR" altLang="en-US" sz="1400" b="1" dirty="0"/>
                <a:t> </a:t>
              </a:r>
              <a:r>
                <a:rPr lang="ko-KR" altLang="en-US" sz="1400" b="1" dirty="0" smtClean="0"/>
                <a:t>시 </a:t>
              </a:r>
              <a:r>
                <a:rPr lang="en-US" altLang="ko-KR" sz="1400" b="1" dirty="0"/>
                <a:t>play</a:t>
              </a:r>
              <a:r>
                <a:rPr lang="ko-KR" altLang="en-US" sz="1400" b="1" dirty="0"/>
                <a:t>버튼과 </a:t>
              </a:r>
              <a:r>
                <a:rPr lang="ko-KR" altLang="en-US" sz="1400" b="1" dirty="0" smtClean="0"/>
                <a:t>재생 시간을 갱신</a:t>
              </a:r>
              <a:endPara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352611" y="1316097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484878" y="2976410"/>
            <a:ext cx="1138440" cy="1380024"/>
            <a:chOff x="328560" y="2998716"/>
            <a:chExt cx="1138440" cy="1380024"/>
          </a:xfrm>
        </p:grpSpPr>
        <p:sp>
          <p:nvSpPr>
            <p:cNvPr id="24" name="타원 23"/>
            <p:cNvSpPr/>
            <p:nvPr/>
          </p:nvSpPr>
          <p:spPr>
            <a:xfrm>
              <a:off x="352611" y="2998716"/>
              <a:ext cx="216000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38113" y="3246257"/>
              <a:ext cx="1128887" cy="52322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spcAft>
                  <a:spcPts val="400"/>
                </a:spcAft>
                <a:buNone/>
              </a:pPr>
              <a:r>
                <a:rPr lang="en-US" altLang="ko-KR" sz="1400" b="1" dirty="0"/>
                <a:t>Seeking </a:t>
              </a:r>
              <a:r>
                <a:rPr lang="en-US" altLang="ko-KR" sz="1400" b="1" dirty="0" smtClean="0"/>
                <a:t/>
              </a:r>
              <a:br>
                <a:rPr lang="en-US" altLang="ko-KR" sz="1400" b="1" dirty="0" smtClean="0"/>
              </a:br>
              <a:r>
                <a:rPr lang="ko-KR" altLang="en-US" sz="1400" b="1" dirty="0" smtClean="0"/>
                <a:t>구현</a:t>
              </a:r>
              <a:endParaRPr lang="en-US" altLang="ko-KR" sz="1400" b="1" dirty="0"/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328560" y="3795888"/>
              <a:ext cx="1060939" cy="582852"/>
              <a:chOff x="381796" y="3828290"/>
              <a:chExt cx="1321346" cy="725912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483912" y="3828290"/>
                <a:ext cx="1219230" cy="7259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ko-KR" altLang="en-US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재생하려는 구간 </a:t>
                </a:r>
                <a:r>
                  <a:rPr lang="en-US" altLang="ko-KR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/>
                </a:r>
                <a:br>
                  <a:rPr lang="en-US" altLang="ko-KR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</a:br>
                <a:r>
                  <a:rPr lang="ko-KR" altLang="en-US" sz="85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재생구간</a:t>
                </a:r>
                <a:r>
                  <a:rPr lang="ko-KR" altLang="en-US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 계산 </a:t>
                </a:r>
                <a:r>
                  <a:rPr lang="en-US" altLang="ko-KR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seek</a:t>
                </a:r>
                <a:r>
                  <a:rPr lang="ko-KR" altLang="en-US" sz="850" b="1" dirty="0" err="1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메소드</a:t>
                </a:r>
                <a:r>
                  <a:rPr lang="ko-KR" altLang="en-US" sz="850" b="1" dirty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 호출</a:t>
                </a: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381796" y="3919420"/>
                <a:ext cx="154188" cy="1541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600" b="1" dirty="0" smtClean="0"/>
                  <a:t>1</a:t>
                </a:r>
                <a:endParaRPr lang="ko-KR" altLang="en-US" sz="600" b="1" dirty="0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381796" y="4127059"/>
                <a:ext cx="154188" cy="1541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600" b="1" dirty="0"/>
                  <a:t>2</a:t>
                </a:r>
                <a:endParaRPr lang="ko-KR" altLang="en-US" sz="600" b="1" dirty="0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381796" y="4334698"/>
                <a:ext cx="154188" cy="1541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600" b="1" dirty="0" smtClean="0"/>
                  <a:t>3</a:t>
                </a:r>
                <a:endParaRPr lang="ko-KR" altLang="en-US" sz="600" b="1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6341962" y="539985"/>
            <a:ext cx="2317160" cy="4603515"/>
            <a:chOff x="6341962" y="539985"/>
            <a:chExt cx="2317160" cy="4603515"/>
          </a:xfrm>
        </p:grpSpPr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4"/>
            <a:srcRect t="1" b="1645"/>
            <a:stretch/>
          </p:blipFill>
          <p:spPr>
            <a:xfrm>
              <a:off x="6341963" y="539985"/>
              <a:ext cx="2302793" cy="4603515"/>
            </a:xfrm>
            <a:prstGeom prst="rect">
              <a:avLst/>
            </a:prstGeom>
          </p:spPr>
        </p:pic>
        <p:sp>
          <p:nvSpPr>
            <p:cNvPr id="2" name="양쪽 모서리가 잘린 사각형 1"/>
            <p:cNvSpPr/>
            <p:nvPr/>
          </p:nvSpPr>
          <p:spPr>
            <a:xfrm>
              <a:off x="6341962" y="3522697"/>
              <a:ext cx="2317159" cy="420522"/>
            </a:xfrm>
            <a:prstGeom prst="snip2SameRect">
              <a:avLst>
                <a:gd name="adj1" fmla="val 43205"/>
                <a:gd name="adj2" fmla="val 0"/>
              </a:avLst>
            </a:prstGeom>
            <a:gradFill flip="none" rotWithShape="1">
              <a:gsLst>
                <a:gs pos="66000">
                  <a:schemeClr val="bg1">
                    <a:lumMod val="75000"/>
                    <a:alpha val="56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010" b="14342"/>
            <a:stretch/>
          </p:blipFill>
          <p:spPr>
            <a:xfrm>
              <a:off x="6341963" y="3686311"/>
              <a:ext cx="2317159" cy="634283"/>
            </a:xfrm>
            <a:prstGeom prst="roundRect">
              <a:avLst>
                <a:gd name="adj" fmla="val 4480"/>
              </a:avLst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" dist="50800" dir="6240000" algn="tl" rotWithShape="0">
                <a:prstClr val="black">
                  <a:alpha val="30000"/>
                </a:prstClr>
              </a:outerShdw>
            </a:effec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2905438" y="411511"/>
            <a:ext cx="2197718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플레이어화면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276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92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13972" y="483518"/>
            <a:ext cx="7716056" cy="4419554"/>
            <a:chOff x="713972" y="483518"/>
            <a:chExt cx="7716056" cy="4419554"/>
          </a:xfrm>
        </p:grpSpPr>
        <p:grpSp>
          <p:nvGrpSpPr>
            <p:cNvPr id="25" name="그룹 24"/>
            <p:cNvGrpSpPr/>
            <p:nvPr/>
          </p:nvGrpSpPr>
          <p:grpSpPr>
            <a:xfrm>
              <a:off x="713972" y="1222266"/>
              <a:ext cx="6128491" cy="2861779"/>
              <a:chOff x="713972" y="1181727"/>
              <a:chExt cx="6128491" cy="2861779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713972" y="1233844"/>
                <a:ext cx="6128491" cy="2757545"/>
                <a:chOff x="956827" y="1225693"/>
                <a:chExt cx="5911495" cy="2659907"/>
              </a:xfrm>
            </p:grpSpPr>
            <p:grpSp>
              <p:nvGrpSpPr>
                <p:cNvPr id="3" name="그룹 2"/>
                <p:cNvGrpSpPr/>
                <p:nvPr/>
              </p:nvGrpSpPr>
              <p:grpSpPr>
                <a:xfrm>
                  <a:off x="956827" y="1225693"/>
                  <a:ext cx="5911494" cy="2659907"/>
                  <a:chOff x="3458511" y="5348288"/>
                  <a:chExt cx="4863600" cy="2188403"/>
                </a:xfrm>
              </p:grpSpPr>
              <p:pic>
                <p:nvPicPr>
                  <p:cNvPr id="35" name="그림 34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49730" b="42821"/>
                  <a:stretch/>
                </p:blipFill>
                <p:spPr>
                  <a:xfrm>
                    <a:off x="3458511" y="5348288"/>
                    <a:ext cx="4863600" cy="903287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  <p:pic>
                <p:nvPicPr>
                  <p:cNvPr id="37" name="그림 36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89091" b="297"/>
                  <a:stretch/>
                </p:blipFill>
                <p:spPr>
                  <a:xfrm>
                    <a:off x="3458511" y="6249590"/>
                    <a:ext cx="4863600" cy="1287101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</p:grpSp>
            <p:sp>
              <p:nvSpPr>
                <p:cNvPr id="6" name="직사각형 5"/>
                <p:cNvSpPr/>
                <p:nvPr/>
              </p:nvSpPr>
              <p:spPr>
                <a:xfrm>
                  <a:off x="956828" y="1225693"/>
                  <a:ext cx="5911494" cy="2659907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직사각형 42"/>
              <p:cNvSpPr/>
              <p:nvPr/>
            </p:nvSpPr>
            <p:spPr>
              <a:xfrm rot="5400000">
                <a:off x="4648509" y="1969314"/>
                <a:ext cx="2861779" cy="128660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86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4"/>
            <a:srcRect t="1" b="1645"/>
            <a:stretch/>
          </p:blipFill>
          <p:spPr>
            <a:xfrm>
              <a:off x="6219256" y="483518"/>
              <a:ext cx="2210772" cy="4419554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78002" y="4201216"/>
            <a:ext cx="5187997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lvl="2" algn="ctr">
              <a:spcAft>
                <a:spcPts val="400"/>
              </a:spcAft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곡이 </a:t>
            </a:r>
            <a:r>
              <a:rPr lang="ko-KR" altLang="en-US" sz="1200" b="1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재생중일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 때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정지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/ 2.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정지 상태일 시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재생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/>
            </a:r>
            <a:b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플레이 컨트롤 버튼 이미지 업데이트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2905438" y="411511"/>
            <a:ext cx="2197718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플레이어화면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10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92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16987" y="544588"/>
            <a:ext cx="6710026" cy="3723564"/>
            <a:chOff x="1330388" y="594995"/>
            <a:chExt cx="6710026" cy="372356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0388" y="1284271"/>
              <a:ext cx="5065436" cy="3034288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9928" y="594995"/>
              <a:ext cx="1720486" cy="3723563"/>
            </a:xfrm>
            <a:prstGeom prst="roundRect">
              <a:avLst>
                <a:gd name="adj" fmla="val 4480"/>
              </a:avLst>
            </a:prstGeom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2" name="TextBox 41"/>
          <p:cNvSpPr txBox="1"/>
          <p:nvPr/>
        </p:nvSpPr>
        <p:spPr>
          <a:xfrm>
            <a:off x="1978002" y="4410862"/>
            <a:ext cx="5187997" cy="51296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228600" lvl="2" indent="-228600">
              <a:spcAft>
                <a:spcPts val="400"/>
              </a:spcAft>
              <a:buAutoNum type="arabicPeriod"/>
            </a:pP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iOS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버전이 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13.0 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이상일 때 </a:t>
            </a:r>
            <a:r>
              <a:rPr lang="ko-KR" altLang="en-US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다크모드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이용가능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28600" lvl="2" indent="-228600">
              <a:spcAft>
                <a:spcPts val="400"/>
              </a:spcAft>
              <a:buAutoNum type="arabicPeriod"/>
            </a:pP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userInterfaceStyle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별 </a:t>
            </a: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UIColor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설정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(</a:t>
            </a:r>
            <a:r>
              <a:rPr lang="ko-KR" altLang="en-US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다크모드면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흰색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그 외에는 검정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2905438" y="411511"/>
            <a:ext cx="2330766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Dark mode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967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345756" y="445942"/>
            <a:ext cx="1457198" cy="449086"/>
            <a:chOff x="7345756" y="445942"/>
            <a:chExt cx="1457198" cy="449086"/>
          </a:xfrm>
        </p:grpSpPr>
        <p:sp>
          <p:nvSpPr>
            <p:cNvPr id="13" name="TextBox 12"/>
            <p:cNvSpPr txBox="1"/>
            <p:nvPr/>
          </p:nvSpPr>
          <p:spPr>
            <a:xfrm>
              <a:off x="7345756" y="679584"/>
              <a:ext cx="10801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GitHub QR-Code</a:t>
              </a:r>
              <a:endParaRPr lang="ko-KR" altLang="en-US" sz="800" dirty="0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pic>
          <p:nvPicPr>
            <p:cNvPr id="15" name="Picture 2" descr="C:\Users\owner\Downloads\qrcode_AppleMusicStApp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0" t="3780" r="3780" b="3780"/>
            <a:stretch/>
          </p:blipFill>
          <p:spPr bwMode="auto">
            <a:xfrm>
              <a:off x="8396154" y="445942"/>
              <a:ext cx="406800" cy="4068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직사각형 13">
            <a:hlinkClick r:id="rId3"/>
          </p:cNvPr>
          <p:cNvSpPr/>
          <p:nvPr/>
        </p:nvSpPr>
        <p:spPr>
          <a:xfrm>
            <a:off x="7379790" y="385011"/>
            <a:ext cx="1478165" cy="510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85" y="987574"/>
            <a:ext cx="5987229" cy="407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직사각형 4"/>
          <p:cNvSpPr/>
          <p:nvPr/>
        </p:nvSpPr>
        <p:spPr>
          <a:xfrm>
            <a:off x="5539740" y="-374632"/>
            <a:ext cx="36042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52070" y="609644"/>
            <a:ext cx="3026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슬라이드 쇼 중일 때 이미지가 재생됩니다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28592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1189</TotalTime>
  <Words>184</Words>
  <Application>Microsoft Office PowerPoint</Application>
  <PresentationFormat>화면 슬라이드 쇼(16:9)</PresentationFormat>
  <Paragraphs>58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굴림</vt:lpstr>
      <vt:lpstr>Arial</vt:lpstr>
      <vt:lpstr>한수원 한돋움 Bold</vt:lpstr>
      <vt:lpstr>한수원 한돋움</vt:lpstr>
      <vt:lpstr>맑은 고딕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568</cp:revision>
  <cp:lastPrinted>2021-04-29T00:39:51Z</cp:lastPrinted>
  <dcterms:created xsi:type="dcterms:W3CDTF">2021-04-11T06:29:46Z</dcterms:created>
  <dcterms:modified xsi:type="dcterms:W3CDTF">2021-05-18T13:33:09Z</dcterms:modified>
</cp:coreProperties>
</file>